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D68A5-1BFE-4399-BAFF-A23F9F705AB6}" type="datetimeFigureOut">
              <a:rPr lang="fi-FI" smtClean="0"/>
              <a:t>24.10.2016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8E3A0-609B-4C0D-BF81-1B9B59817D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9815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092" y="737659"/>
            <a:ext cx="7766936" cy="1646302"/>
          </a:xfrm>
          <a:effectLst/>
          <a:scene3d>
            <a:camera prst="orthographicFront"/>
            <a:lightRig rig="threePt" dir="t"/>
          </a:scene3d>
          <a:sp3d/>
        </p:spPr>
        <p:txBody>
          <a:bodyPr>
            <a:sp3d/>
          </a:bodyPr>
          <a:lstStyle/>
          <a:p>
            <a:r>
              <a:rPr lang="fi-FI" sz="6600" dirty="0" smtClean="0">
                <a:ln>
                  <a:solidFill>
                    <a:schemeClr val="accent1"/>
                  </a:solidFill>
                </a:ln>
                <a:effectLst>
                  <a:glow rad="127000">
                    <a:schemeClr val="tx1">
                      <a:alpha val="84000"/>
                    </a:schemeClr>
                  </a:glow>
                </a:effectLst>
                <a:latin typeface="Noteworthy" pitchFamily="50" charset="0"/>
              </a:rPr>
              <a:t>Hyvän mielen pelit ry</a:t>
            </a:r>
            <a:endParaRPr lang="fi-FI" sz="6600" dirty="0">
              <a:ln>
                <a:solidFill>
                  <a:schemeClr val="accent1"/>
                </a:solidFill>
              </a:ln>
              <a:effectLst>
                <a:glow rad="127000">
                  <a:schemeClr val="tx1">
                    <a:alpha val="84000"/>
                  </a:schemeClr>
                </a:glow>
              </a:effectLst>
              <a:latin typeface="Noteworthy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256" y="2502768"/>
            <a:ext cx="7894771" cy="4355231"/>
          </a:xfrm>
        </p:spPr>
        <p:txBody>
          <a:bodyPr>
            <a:noAutofit/>
          </a:bodyPr>
          <a:lstStyle/>
          <a:p>
            <a:r>
              <a:rPr lang="fi-FI" sz="2800" dirty="0" smtClean="0">
                <a:solidFill>
                  <a:srgbClr val="90C226"/>
                </a:solidFill>
                <a:effectLst>
                  <a:glow rad="127000">
                    <a:schemeClr val="tx1">
                      <a:alpha val="84000"/>
                    </a:schemeClr>
                  </a:glow>
                </a:effectLst>
                <a:latin typeface="Noteworthy" pitchFamily="50" charset="0"/>
              </a:rPr>
              <a:t>Innovatiivista kuntoutusta</a:t>
            </a:r>
            <a:r>
              <a:rPr lang="fi-FI" sz="2800" dirty="0">
                <a:solidFill>
                  <a:srgbClr val="90C226"/>
                </a:solidFill>
                <a:effectLst>
                  <a:glow rad="127000">
                    <a:schemeClr val="tx1">
                      <a:alpha val="84000"/>
                    </a:schemeClr>
                  </a:glow>
                </a:effectLst>
                <a:latin typeface="Noteworthy" pitchFamily="50" charset="0"/>
              </a:rPr>
              <a:t/>
            </a:r>
            <a:br>
              <a:rPr lang="fi-FI" sz="2800" dirty="0">
                <a:solidFill>
                  <a:srgbClr val="90C226"/>
                </a:solidFill>
                <a:effectLst>
                  <a:glow rad="127000">
                    <a:schemeClr val="tx1">
                      <a:alpha val="84000"/>
                    </a:schemeClr>
                  </a:glow>
                </a:effectLst>
                <a:latin typeface="Noteworthy" pitchFamily="50" charset="0"/>
              </a:rPr>
            </a:br>
            <a:r>
              <a:rPr lang="fi-FI" sz="2800" dirty="0" smtClean="0">
                <a:solidFill>
                  <a:srgbClr val="90C226"/>
                </a:solidFill>
                <a:effectLst>
                  <a:glow rad="127000">
                    <a:schemeClr val="tx1">
                      <a:alpha val="84000"/>
                    </a:schemeClr>
                  </a:glow>
                </a:effectLst>
                <a:latin typeface="Noteworthy" pitchFamily="50" charset="0"/>
              </a:rPr>
              <a:t>tietokonepelikehityksen</a:t>
            </a:r>
            <a:br>
              <a:rPr lang="fi-FI" sz="2800" dirty="0" smtClean="0">
                <a:solidFill>
                  <a:srgbClr val="90C226"/>
                </a:solidFill>
                <a:effectLst>
                  <a:glow rad="127000">
                    <a:schemeClr val="tx1">
                      <a:alpha val="84000"/>
                    </a:schemeClr>
                  </a:glow>
                </a:effectLst>
                <a:latin typeface="Noteworthy" pitchFamily="50" charset="0"/>
              </a:rPr>
            </a:br>
            <a:r>
              <a:rPr lang="fi-FI" sz="2800" dirty="0" smtClean="0">
                <a:solidFill>
                  <a:srgbClr val="90C226"/>
                </a:solidFill>
                <a:effectLst>
                  <a:glow rad="127000">
                    <a:schemeClr val="tx1">
                      <a:alpha val="84000"/>
                    </a:schemeClr>
                  </a:glow>
                </a:effectLst>
                <a:latin typeface="Noteworthy" pitchFamily="50" charset="0"/>
              </a:rPr>
              <a:t>parissa</a:t>
            </a:r>
          </a:p>
          <a:p>
            <a:endParaRPr lang="fi-FI" sz="1200" dirty="0" smtClean="0">
              <a:solidFill>
                <a:srgbClr val="90C226"/>
              </a:solidFill>
              <a:effectLst>
                <a:glow rad="127000">
                  <a:schemeClr val="tx1">
                    <a:alpha val="84000"/>
                  </a:schemeClr>
                </a:glow>
              </a:effectLst>
              <a:latin typeface="Noteworthy" pitchFamily="50" charset="0"/>
            </a:endParaRPr>
          </a:p>
          <a:p>
            <a:r>
              <a:rPr lang="fi-FI" sz="2400" dirty="0" smtClean="0">
                <a:solidFill>
                  <a:srgbClr val="90C226"/>
                </a:solidFill>
                <a:effectLst>
                  <a:glow rad="127000">
                    <a:schemeClr val="tx1">
                      <a:alpha val="84000"/>
                    </a:schemeClr>
                  </a:glow>
                </a:effectLst>
                <a:latin typeface="Noteworthy" pitchFamily="50" charset="0"/>
              </a:rPr>
              <a:t>Tommi Gustafsson</a:t>
            </a:r>
            <a:endParaRPr lang="fi-FI" sz="2400" dirty="0">
              <a:solidFill>
                <a:srgbClr val="90C226"/>
              </a:solidFill>
              <a:effectLst>
                <a:glow rad="127000">
                  <a:schemeClr val="tx1">
                    <a:alpha val="84000"/>
                  </a:schemeClr>
                </a:glow>
              </a:effectLst>
              <a:latin typeface="Noteworthy" pitchFamily="50" charset="0"/>
            </a:endParaRPr>
          </a:p>
          <a:p>
            <a:r>
              <a:rPr lang="fi-FI" sz="2400" dirty="0" smtClean="0">
                <a:solidFill>
                  <a:srgbClr val="90C226"/>
                </a:solidFill>
                <a:effectLst>
                  <a:glow rad="127000">
                    <a:schemeClr val="tx1">
                      <a:alpha val="84000"/>
                    </a:schemeClr>
                  </a:glow>
                </a:effectLst>
                <a:latin typeface="Noteworthy" pitchFamily="50" charset="0"/>
              </a:rPr>
              <a:t>Hallituksen puheenjohtaja</a:t>
            </a:r>
            <a:endParaRPr lang="fi-FI" sz="2400" dirty="0" smtClean="0">
              <a:solidFill>
                <a:srgbClr val="90C226"/>
              </a:solidFill>
              <a:effectLst>
                <a:glow rad="127000">
                  <a:schemeClr val="tx1">
                    <a:alpha val="84000"/>
                  </a:schemeClr>
                </a:glow>
              </a:effectLst>
              <a:latin typeface="Noteworthy" pitchFamily="50" charset="0"/>
            </a:endParaRPr>
          </a:p>
          <a:p>
            <a:r>
              <a:rPr lang="fi-FI" sz="2400" dirty="0" smtClean="0">
                <a:solidFill>
                  <a:srgbClr val="90C226"/>
                </a:solidFill>
                <a:effectLst>
                  <a:glow rad="127000">
                    <a:schemeClr val="tx1">
                      <a:alpha val="84000"/>
                    </a:schemeClr>
                  </a:glow>
                </a:effectLst>
                <a:latin typeface="Noteworthy" pitchFamily="50" charset="0"/>
              </a:rPr>
              <a:t>26.10.2016</a:t>
            </a:r>
          </a:p>
          <a:p>
            <a:endParaRPr lang="fi-FI" sz="1200" dirty="0">
              <a:solidFill>
                <a:srgbClr val="90C226"/>
              </a:solidFill>
              <a:effectLst>
                <a:glow rad="127000">
                  <a:schemeClr val="tx1">
                    <a:alpha val="84000"/>
                  </a:schemeClr>
                </a:glow>
              </a:effectLst>
              <a:latin typeface="Noteworthy" pitchFamily="50" charset="0"/>
            </a:endParaRPr>
          </a:p>
          <a:p>
            <a:r>
              <a:rPr lang="fi-FI" sz="2400" dirty="0" smtClean="0">
                <a:solidFill>
                  <a:srgbClr val="90C226"/>
                </a:solidFill>
                <a:effectLst>
                  <a:glow rad="127000">
                    <a:schemeClr val="tx1">
                      <a:alpha val="84000"/>
                    </a:schemeClr>
                  </a:glow>
                </a:effectLst>
                <a:latin typeface="Noteworthy" pitchFamily="50" charset="0"/>
              </a:rPr>
              <a:t>www.hyvanmielenpelit.fi</a:t>
            </a:r>
            <a:endParaRPr lang="fi-FI" sz="2400" dirty="0" smtClean="0">
              <a:solidFill>
                <a:srgbClr val="90C226"/>
              </a:solidFill>
              <a:effectLst>
                <a:glow rad="127000">
                  <a:schemeClr val="tx1">
                    <a:alpha val="84000"/>
                  </a:schemeClr>
                </a:glow>
              </a:effectLst>
              <a:latin typeface="Noteworth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800" dirty="0">
                <a:ln>
                  <a:solidFill>
                    <a:schemeClr val="accent1"/>
                  </a:solidFill>
                </a:ln>
                <a:effectLst>
                  <a:glow rad="127000">
                    <a:schemeClr val="tx1">
                      <a:alpha val="84000"/>
                    </a:schemeClr>
                  </a:glow>
                </a:effectLst>
                <a:latin typeface="Noteworthy" pitchFamily="50" charset="0"/>
              </a:rPr>
              <a:t>Uusi mielenterveysyhdistys</a:t>
            </a:r>
            <a:endParaRPr lang="fi-FI" sz="4800" dirty="0">
              <a:ln>
                <a:solidFill>
                  <a:schemeClr val="accent1"/>
                </a:solidFill>
              </a:ln>
              <a:effectLst>
                <a:glow rad="127000">
                  <a:schemeClr val="tx1">
                    <a:alpha val="84000"/>
                  </a:schemeClr>
                </a:glow>
              </a:effectLst>
              <a:latin typeface="Noteworthy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727574"/>
          </a:xfrm>
        </p:spPr>
        <p:txBody>
          <a:bodyPr>
            <a:no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Tarjoaa kuntouttavaa ja työhön</a:t>
            </a:r>
            <a:b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</a:br>
            <a: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valmistavaa toimintaa mielenterveys-</a:t>
            </a:r>
            <a:b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</a:br>
            <a: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kuntoutujille tietokonepelikehityksen</a:t>
            </a:r>
            <a:b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</a:br>
            <a: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parissa</a:t>
            </a:r>
          </a:p>
          <a:p>
            <a: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Perustettu 2015</a:t>
            </a:r>
          </a:p>
          <a:p>
            <a: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Ei omia tiloja toistaiseksi – yhteistyö mm. Granin lähiapu ry:n kanssa</a:t>
            </a:r>
          </a:p>
          <a:p>
            <a: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Kotipaikkana Helsinki</a:t>
            </a:r>
          </a:p>
          <a:p>
            <a: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Mielenterveyden keskusliiton jäsenyhdistys</a:t>
            </a:r>
            <a:endParaRPr lang="fi-FI" sz="2800" dirty="0">
              <a:solidFill>
                <a:schemeClr val="accent1"/>
              </a:solidFill>
              <a:effectLst>
                <a:glow rad="127000">
                  <a:schemeClr val="tx1">
                    <a:alpha val="83000"/>
                  </a:schemeClr>
                </a:glow>
              </a:effectLst>
              <a:latin typeface="Noteworth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800" dirty="0">
                <a:ln>
                  <a:solidFill>
                    <a:schemeClr val="accent1"/>
                  </a:solidFill>
                </a:ln>
                <a:effectLst>
                  <a:glow rad="127000">
                    <a:schemeClr val="tx1">
                      <a:alpha val="84000"/>
                    </a:schemeClr>
                  </a:glow>
                </a:effectLst>
                <a:latin typeface="Noteworthy" pitchFamily="50" charset="0"/>
              </a:rPr>
              <a:t>Toiminta-ajatus</a:t>
            </a:r>
            <a:endParaRPr lang="fi-FI" sz="4800" dirty="0">
              <a:ln>
                <a:solidFill>
                  <a:schemeClr val="accent1"/>
                </a:solidFill>
              </a:ln>
              <a:effectLst>
                <a:glow rad="127000">
                  <a:schemeClr val="tx1">
                    <a:alpha val="84000"/>
                  </a:schemeClr>
                </a:glow>
              </a:effectLst>
              <a:latin typeface="Noteworthy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495426"/>
            <a:ext cx="9876367" cy="5362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Tavoitteena kuntoutuminen ja työllistyminen</a:t>
            </a:r>
          </a:p>
          <a:p>
            <a:endParaRPr lang="fi-FI" sz="2800" dirty="0">
              <a:solidFill>
                <a:schemeClr val="accent1"/>
              </a:solidFill>
              <a:effectLst>
                <a:glow rad="127000">
                  <a:schemeClr val="tx1">
                    <a:alpha val="83000"/>
                  </a:schemeClr>
                </a:glow>
              </a:effectLst>
              <a:latin typeface="Noteworthy" pitchFamily="50" charset="0"/>
            </a:endParaRPr>
          </a:p>
          <a:p>
            <a:endParaRPr lang="fi-FI" sz="2800" dirty="0" smtClean="0">
              <a:solidFill>
                <a:schemeClr val="accent1"/>
              </a:solidFill>
              <a:effectLst>
                <a:glow rad="127000">
                  <a:schemeClr val="tx1">
                    <a:alpha val="83000"/>
                  </a:schemeClr>
                </a:glow>
              </a:effectLst>
              <a:latin typeface="Noteworthy" pitchFamily="50" charset="0"/>
            </a:endParaRPr>
          </a:p>
          <a:p>
            <a:endParaRPr lang="fi-FI" sz="2800" dirty="0">
              <a:solidFill>
                <a:schemeClr val="accent1"/>
              </a:solidFill>
              <a:effectLst>
                <a:glow rad="127000">
                  <a:schemeClr val="tx1">
                    <a:alpha val="83000"/>
                  </a:schemeClr>
                </a:glow>
              </a:effectLst>
              <a:latin typeface="Noteworthy" pitchFamily="50" charset="0"/>
            </a:endParaRPr>
          </a:p>
          <a:p>
            <a:pPr marL="0" indent="0">
              <a:buNone/>
            </a:pPr>
            <a:endParaRPr lang="fi-FI" sz="2800" dirty="0" smtClean="0">
              <a:solidFill>
                <a:schemeClr val="accent1"/>
              </a:solidFill>
              <a:effectLst>
                <a:glow rad="127000">
                  <a:schemeClr val="tx1">
                    <a:alpha val="83000"/>
                  </a:schemeClr>
                </a:glow>
              </a:effectLst>
              <a:latin typeface="Noteworthy" pitchFamily="50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Kuntoutuminen mielekkäissä ja luovissa peliprojekteissa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Osallistuminen omien voimien mukaan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Tuottaa taitoja</a:t>
            </a:r>
            <a:r>
              <a:rPr lang="fi-FI" sz="2800" dirty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, joista on kysyntää nykypäivän </a:t>
            </a:r>
            <a: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työelämässä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Parhaimmillaan toimii </a:t>
            </a:r>
            <a:r>
              <a:rPr lang="fi-FI" sz="2800" dirty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taideterapian kaltaisena </a:t>
            </a:r>
            <a: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toimintana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8076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dirty="0">
                <a:ln>
                  <a:solidFill>
                    <a:schemeClr val="accent1"/>
                  </a:solidFill>
                </a:ln>
                <a:effectLst>
                  <a:glow rad="127000">
                    <a:schemeClr val="tx1">
                      <a:alpha val="84000"/>
                    </a:schemeClr>
                  </a:glow>
                </a:effectLst>
                <a:latin typeface="Noteworthy" pitchFamily="50" charset="0"/>
              </a:rPr>
              <a:t>Miksi pelikehitys?</a:t>
            </a:r>
            <a:endParaRPr lang="fi-FI" sz="4800" dirty="0">
              <a:ln>
                <a:solidFill>
                  <a:schemeClr val="accent1"/>
                </a:solidFill>
              </a:ln>
              <a:effectLst>
                <a:glow rad="127000">
                  <a:schemeClr val="tx1">
                    <a:alpha val="84000"/>
                  </a:schemeClr>
                </a:glow>
              </a:effectLst>
              <a:latin typeface="Noteworthy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279899"/>
          </a:xfrm>
        </p:spPr>
        <p:txBody>
          <a:bodyPr>
            <a:normAutofit/>
          </a:bodyPr>
          <a:lstStyle/>
          <a:p>
            <a:r>
              <a:rPr lang="fi-FI" sz="2800" dirty="0" err="1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Digitalisaatio</a:t>
            </a:r>
            <a: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 on nykypäivää</a:t>
            </a:r>
          </a:p>
          <a:p>
            <a: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Pelikehitys on tulevaisuuden ala</a:t>
            </a:r>
            <a:b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</a:br>
            <a: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- Menestystarinoita kuten Rovio</a:t>
            </a:r>
            <a:b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</a:br>
            <a: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   ja SuperCell</a:t>
            </a:r>
          </a:p>
          <a:p>
            <a: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Nuorille aikuisille sopivaa toimintaa</a:t>
            </a:r>
            <a:b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</a:br>
            <a: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- Vaikea saada perinteisten</a:t>
            </a:r>
            <a:b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</a:br>
            <a:r>
              <a:rPr lang="fi-FI" sz="28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   mielenterveyspalveluiden pariin</a:t>
            </a:r>
          </a:p>
          <a:p>
            <a:pPr marL="0" indent="0">
              <a:buNone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9874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800" dirty="0" smtClean="0">
                <a:ln>
                  <a:solidFill>
                    <a:schemeClr val="accent1"/>
                  </a:solidFill>
                </a:ln>
                <a:effectLst>
                  <a:glow rad="127000">
                    <a:schemeClr val="tx1">
                      <a:alpha val="84000"/>
                    </a:schemeClr>
                  </a:glow>
                </a:effectLst>
                <a:latin typeface="Noteworthy" pitchFamily="50" charset="0"/>
              </a:rPr>
              <a:t>Esimerkkejä toiminnan sisällöstä</a:t>
            </a:r>
            <a:endParaRPr lang="fi-FI" sz="4800" dirty="0">
              <a:ln>
                <a:solidFill>
                  <a:schemeClr val="accent1"/>
                </a:solidFill>
              </a:ln>
              <a:effectLst>
                <a:glow rad="127000">
                  <a:schemeClr val="tx1">
                    <a:alpha val="84000"/>
                  </a:schemeClr>
                </a:glow>
              </a:effectLst>
              <a:latin typeface="Noteworthy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7375"/>
            <a:ext cx="8596668" cy="4183987"/>
          </a:xfrm>
        </p:spPr>
        <p:txBody>
          <a:bodyPr>
            <a:noAutofit/>
          </a:bodyPr>
          <a:lstStyle/>
          <a:p>
            <a:r>
              <a:rPr lang="fi-FI" sz="2600" dirty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Peli-ideoiden kehitystä</a:t>
            </a:r>
          </a:p>
          <a:p>
            <a:r>
              <a:rPr lang="fi-FI" sz="2600" dirty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Ohjelmointia</a:t>
            </a:r>
          </a:p>
          <a:p>
            <a:r>
              <a:rPr lang="fi-FI" sz="2600" dirty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Graafista suunnittelua</a:t>
            </a:r>
          </a:p>
          <a:p>
            <a:r>
              <a:rPr lang="fi-FI" sz="2600" dirty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Pelimaailman </a:t>
            </a:r>
            <a: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suunnittelua</a:t>
            </a:r>
          </a:p>
          <a:p>
            <a: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Pelitestausta</a:t>
            </a:r>
            <a:endParaRPr lang="fi-FI" sz="2600" dirty="0">
              <a:solidFill>
                <a:schemeClr val="accent1"/>
              </a:solidFill>
              <a:effectLst>
                <a:glow rad="127000">
                  <a:schemeClr val="tx1">
                    <a:alpha val="83000"/>
                  </a:schemeClr>
                </a:glow>
              </a:effectLst>
              <a:latin typeface="Noteworthy" pitchFamily="50" charset="0"/>
            </a:endParaRPr>
          </a:p>
          <a:p>
            <a:r>
              <a:rPr lang="fi-FI" sz="2600" dirty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Musiikin tuottamista</a:t>
            </a:r>
          </a:p>
          <a:p>
            <a: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Ääninäyttelemistä</a:t>
            </a:r>
          </a:p>
          <a:p>
            <a: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Internet-sivujen kehitystä</a:t>
            </a:r>
            <a:endParaRPr lang="fi-FI" sz="2600" dirty="0">
              <a:solidFill>
                <a:schemeClr val="accent1"/>
              </a:solidFill>
              <a:effectLst>
                <a:glow rad="127000">
                  <a:schemeClr val="tx1">
                    <a:alpha val="83000"/>
                  </a:schemeClr>
                </a:glow>
              </a:effectLst>
              <a:latin typeface="Noteworth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590617" cy="1320800"/>
          </a:xfrm>
        </p:spPr>
        <p:txBody>
          <a:bodyPr>
            <a:normAutofit fontScale="90000"/>
          </a:bodyPr>
          <a:lstStyle/>
          <a:p>
            <a:r>
              <a:rPr lang="fi-FI" sz="4300" dirty="0">
                <a:ln>
                  <a:solidFill>
                    <a:schemeClr val="accent1"/>
                  </a:solidFill>
                </a:ln>
                <a:effectLst>
                  <a:glow rad="127000">
                    <a:schemeClr val="tx1">
                      <a:alpha val="84000"/>
                    </a:schemeClr>
                  </a:glow>
                </a:effectLst>
                <a:latin typeface="Noteworthy" pitchFamily="50" charset="0"/>
              </a:rPr>
              <a:t>Yhdistys </a:t>
            </a:r>
            <a:r>
              <a:rPr lang="fi-FI" sz="4300" dirty="0" smtClean="0">
                <a:ln>
                  <a:solidFill>
                    <a:schemeClr val="accent1"/>
                  </a:solidFill>
                </a:ln>
                <a:effectLst>
                  <a:glow rad="127000">
                    <a:schemeClr val="tx1">
                      <a:alpha val="84000"/>
                    </a:schemeClr>
                  </a:glow>
                </a:effectLst>
                <a:latin typeface="Noteworthy" pitchFamily="50" charset="0"/>
              </a:rPr>
              <a:t>tarjoaa mielenterveyskuntoutujille</a:t>
            </a:r>
            <a:endParaRPr lang="fi-FI" sz="4300" dirty="0">
              <a:ln>
                <a:solidFill>
                  <a:schemeClr val="accent1"/>
                </a:solidFill>
              </a:ln>
              <a:effectLst>
                <a:glow rad="127000">
                  <a:schemeClr val="tx1">
                    <a:alpha val="84000"/>
                  </a:schemeClr>
                </a:glow>
              </a:effectLst>
              <a:latin typeface="Noteworthy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1625"/>
            <a:ext cx="8596668" cy="4972050"/>
          </a:xfrm>
        </p:spPr>
        <p:txBody>
          <a:bodyPr>
            <a:normAutofit/>
          </a:bodyPr>
          <a:lstStyle/>
          <a:p>
            <a: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Harjoittelu-</a:t>
            </a:r>
            <a:b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</a:br>
            <a: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projekteja</a:t>
            </a:r>
          </a:p>
          <a:p>
            <a: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Ammattitason</a:t>
            </a:r>
            <a:b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</a:br>
            <a: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ohjelmistoja</a:t>
            </a:r>
            <a:endParaRPr lang="fi-FI" sz="2600" dirty="0">
              <a:solidFill>
                <a:schemeClr val="accent1"/>
              </a:solidFill>
              <a:effectLst>
                <a:glow rad="127000">
                  <a:schemeClr val="tx1">
                    <a:alpha val="83000"/>
                  </a:schemeClr>
                </a:glow>
              </a:effectLst>
              <a:latin typeface="Noteworthy" pitchFamily="50" charset="0"/>
            </a:endParaRPr>
          </a:p>
          <a:p>
            <a: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Ammatti-</a:t>
            </a:r>
            <a:b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</a:br>
            <a: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kirjallisuutta</a:t>
            </a:r>
            <a:endParaRPr lang="fi-FI" sz="2600" dirty="0">
              <a:solidFill>
                <a:schemeClr val="accent1"/>
              </a:solidFill>
              <a:effectLst>
                <a:glow rad="127000">
                  <a:schemeClr val="tx1">
                    <a:alpha val="83000"/>
                  </a:schemeClr>
                </a:glow>
              </a:effectLst>
              <a:latin typeface="Noteworthy" pitchFamily="50" charset="0"/>
            </a:endParaRPr>
          </a:p>
          <a:p>
            <a: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Kotisivuosoitteen</a:t>
            </a:r>
            <a:b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</a:br>
            <a: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(</a:t>
            </a:r>
            <a:r>
              <a:rPr lang="fi-FI" sz="2600" dirty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voi toimia esim. </a:t>
            </a:r>
            <a:r>
              <a:rPr lang="fi-FI" sz="2600" dirty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netti-CV:nä)</a:t>
            </a:r>
          </a:p>
          <a:p>
            <a:r>
              <a:rPr lang="fi-FI" sz="2600" dirty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Ohjausta</a:t>
            </a:r>
          </a:p>
          <a:p>
            <a:r>
              <a:rPr lang="fi-FI" sz="2600" dirty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Virkistysiltamia</a:t>
            </a:r>
            <a:endParaRPr lang="fi-FI" sz="2600" dirty="0">
              <a:solidFill>
                <a:schemeClr val="accent1"/>
              </a:solidFill>
              <a:effectLst>
                <a:glow rad="127000">
                  <a:schemeClr val="tx1">
                    <a:alpha val="83000"/>
                  </a:schemeClr>
                </a:glow>
              </a:effectLst>
              <a:latin typeface="Noteworth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900" dirty="0" smtClean="0">
                <a:ln>
                  <a:solidFill>
                    <a:schemeClr val="accent1"/>
                  </a:solidFill>
                </a:ln>
                <a:effectLst>
                  <a:glow rad="127000">
                    <a:schemeClr val="tx1">
                      <a:alpha val="84000"/>
                    </a:schemeClr>
                  </a:glow>
                </a:effectLst>
                <a:latin typeface="Noteworthy" pitchFamily="50" charset="0"/>
              </a:rPr>
              <a:t>Tämänhetkiset </a:t>
            </a:r>
            <a:r>
              <a:rPr lang="fi-FI" sz="3900" dirty="0">
                <a:ln>
                  <a:solidFill>
                    <a:schemeClr val="accent1"/>
                  </a:solidFill>
                </a:ln>
                <a:effectLst>
                  <a:glow rad="127000">
                    <a:schemeClr val="tx1">
                      <a:alpha val="84000"/>
                    </a:schemeClr>
                  </a:glow>
                </a:effectLst>
                <a:latin typeface="Noteworthy" pitchFamily="50" charset="0"/>
              </a:rPr>
              <a:t>projektit</a:t>
            </a:r>
            <a:endParaRPr lang="fi-FI" sz="3900" dirty="0">
              <a:ln>
                <a:solidFill>
                  <a:schemeClr val="accent1"/>
                </a:solidFill>
              </a:ln>
              <a:effectLst>
                <a:glow rad="127000">
                  <a:schemeClr val="tx1">
                    <a:alpha val="84000"/>
                  </a:schemeClr>
                </a:glow>
              </a:effectLst>
              <a:latin typeface="Noteworthy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9249"/>
            <a:ext cx="8596668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600" u="sng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Valmistuneet</a:t>
            </a:r>
          </a:p>
          <a:p>
            <a: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Dwarfcampaign.com-sivusto</a:t>
            </a:r>
          </a:p>
          <a:p>
            <a:pPr marL="0" indent="0">
              <a:buNone/>
            </a:pPr>
            <a:endParaRPr lang="fi-FI" sz="2600" dirty="0" smtClean="0">
              <a:solidFill>
                <a:schemeClr val="accent1"/>
              </a:solidFill>
              <a:effectLst>
                <a:glow rad="127000">
                  <a:schemeClr val="tx1">
                    <a:alpha val="83000"/>
                  </a:schemeClr>
                </a:glow>
              </a:effectLst>
              <a:latin typeface="Noteworthy" pitchFamily="50" charset="0"/>
            </a:endParaRPr>
          </a:p>
          <a:p>
            <a:pPr marL="0" indent="0">
              <a:buNone/>
            </a:pPr>
            <a:r>
              <a:rPr lang="fi-FI" sz="2600" u="sng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Käynnissä</a:t>
            </a:r>
            <a:endParaRPr lang="fi-FI" sz="2600" u="sng" dirty="0">
              <a:solidFill>
                <a:schemeClr val="accent1"/>
              </a:solidFill>
              <a:effectLst>
                <a:glow rad="127000">
                  <a:schemeClr val="tx1">
                    <a:alpha val="83000"/>
                  </a:schemeClr>
                </a:glow>
              </a:effectLst>
              <a:latin typeface="Noteworthy" pitchFamily="50" charset="0"/>
            </a:endParaRPr>
          </a:p>
          <a:p>
            <a:r>
              <a:rPr lang="fi-FI" sz="2600" dirty="0" err="1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Dwarf</a:t>
            </a:r>
            <a:r>
              <a:rPr lang="fi-FI" sz="2600" dirty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 </a:t>
            </a:r>
            <a:r>
              <a:rPr lang="fi-FI" sz="2600" dirty="0" err="1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Campaign</a:t>
            </a:r>
            <a:r>
              <a:rPr lang="fi-FI" sz="2600" dirty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 </a:t>
            </a:r>
            <a:r>
              <a:rPr lang="fi-FI" sz="2600" dirty="0" err="1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Chapter</a:t>
            </a:r>
            <a:r>
              <a:rPr lang="fi-FI" sz="2600" dirty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 </a:t>
            </a:r>
            <a: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4</a:t>
            </a:r>
            <a:b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</a:br>
            <a: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(</a:t>
            </a:r>
            <a:r>
              <a:rPr lang="fi-FI" sz="2400" dirty="0" err="1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Warcraft</a:t>
            </a:r>
            <a:r>
              <a:rPr lang="fi-FI" sz="24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 III –</a:t>
            </a:r>
            <a:r>
              <a:rPr lang="fi-FI" sz="2400" dirty="0" err="1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modi</a:t>
            </a:r>
            <a:r>
              <a:rPr lang="fi-FI" sz="24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)</a:t>
            </a:r>
          </a:p>
          <a:p>
            <a:pPr marL="457200" lvl="1" indent="0">
              <a:buNone/>
            </a:pPr>
            <a:endParaRPr lang="fi-FI" sz="2400" dirty="0">
              <a:solidFill>
                <a:schemeClr val="accent1"/>
              </a:solidFill>
              <a:effectLst>
                <a:glow rad="127000">
                  <a:schemeClr val="tx1">
                    <a:alpha val="83000"/>
                  </a:schemeClr>
                </a:glow>
              </a:effectLst>
              <a:latin typeface="Noteworthy" pitchFamily="50" charset="0"/>
            </a:endParaRPr>
          </a:p>
          <a:p>
            <a:pPr marL="0" indent="0">
              <a:buNone/>
            </a:pPr>
            <a:r>
              <a:rPr lang="fi-FI" sz="2600" u="sng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Suunnitteilla</a:t>
            </a:r>
            <a:endParaRPr lang="fi-FI" sz="2600" u="sng" dirty="0">
              <a:solidFill>
                <a:schemeClr val="accent1"/>
              </a:solidFill>
              <a:effectLst>
                <a:glow rad="127000">
                  <a:schemeClr val="tx1">
                    <a:alpha val="83000"/>
                  </a:schemeClr>
                </a:glow>
              </a:effectLst>
              <a:latin typeface="Noteworthy" pitchFamily="50" charset="0"/>
            </a:endParaRPr>
          </a:p>
          <a:p>
            <a:r>
              <a:rPr lang="fi-FI" sz="2600" dirty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Pelikehityksellä kuntoon ja </a:t>
            </a:r>
            <a: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töihin –ohjelma</a:t>
            </a:r>
            <a:b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</a:br>
            <a:r>
              <a:rPr lang="fi-FI" sz="26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(</a:t>
            </a:r>
            <a:r>
              <a:rPr lang="fi-FI" sz="24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Haetaan </a:t>
            </a:r>
            <a:r>
              <a:rPr lang="fi-FI" sz="2400" dirty="0" err="1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RAY:lta</a:t>
            </a:r>
            <a:r>
              <a:rPr lang="fi-FI" sz="2400" dirty="0" smtClean="0">
                <a:solidFill>
                  <a:schemeClr val="accent1"/>
                </a:solidFill>
                <a:effectLst>
                  <a:glow rad="127000">
                    <a:schemeClr val="tx1">
                      <a:alpha val="83000"/>
                    </a:schemeClr>
                  </a:glow>
                </a:effectLst>
                <a:latin typeface="Noteworthy" pitchFamily="50" charset="0"/>
              </a:rPr>
              <a:t> avustusta 3-vuotiseen peliprojektiin)</a:t>
            </a:r>
          </a:p>
        </p:txBody>
      </p:sp>
    </p:spTree>
    <p:extLst>
      <p:ext uri="{BB962C8B-B14F-4D97-AF65-F5344CB8AC3E}">
        <p14:creationId xmlns:p14="http://schemas.microsoft.com/office/powerpoint/2010/main" val="40012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</TotalTime>
  <Words>78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Noteworthy</vt:lpstr>
      <vt:lpstr>Trebuchet MS</vt:lpstr>
      <vt:lpstr>Wingdings 3</vt:lpstr>
      <vt:lpstr>Facet</vt:lpstr>
      <vt:lpstr>Hyvän mielen pelit ry</vt:lpstr>
      <vt:lpstr>Uusi mielenterveysyhdistys</vt:lpstr>
      <vt:lpstr>Toiminta-ajatus</vt:lpstr>
      <vt:lpstr>Miksi pelikehitys?</vt:lpstr>
      <vt:lpstr>Esimerkkejä toiminnan sisällöstä</vt:lpstr>
      <vt:lpstr>Yhdistys tarjoaa mielenterveyskuntoutujille</vt:lpstr>
      <vt:lpstr>Tämänhetkiset projektit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Hyvän mielen pelit ry</dc:title>
  <dc:creator>Tommi Gustafsson</dc:creator>
  <cp:lastModifiedBy>Tommi Gustafsson</cp:lastModifiedBy>
  <cp:revision>25</cp:revision>
  <cp:lastPrinted>2016-10-24T16:17:54Z</cp:lastPrinted>
  <dcterms:created xsi:type="dcterms:W3CDTF">2016-10-24T14:59:37Z</dcterms:created>
  <dcterms:modified xsi:type="dcterms:W3CDTF">2016-10-24T16:45:34Z</dcterms:modified>
</cp:coreProperties>
</file>